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85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C73D186-D4E8-4227-B0DC-4660695E7023}" type="datetimeFigureOut">
              <a:rPr lang="ru-RU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3E94E19-B966-4255-B1AF-ADA1525F82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F9726-A06F-4CB8-B3E2-CB09D4014858}" type="datetimeFigureOut">
              <a:rPr lang="ru-RU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DF9B2-B284-4D41-91D3-69FD805BF8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39E8F-1390-496A-8B56-E55BED029EB0}" type="datetimeFigureOut">
              <a:rPr lang="ru-RU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626FB-D0A8-428A-8BE8-1A83DD283A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374F7-8841-430B-9F52-AF60C0EDB2D1}" type="datetimeFigureOut">
              <a:rPr lang="ru-RU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324D-4451-4C13-86B5-B1DE5F1138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D32881B-D2C4-4DBD-A203-0BC201634A6F}" type="datetimeFigureOut">
              <a:rPr lang="ru-RU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8CD455-23EA-4C62-BECD-4A54574B4D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8312E4-BE77-40AF-A1E8-81106DE1BEF8}" type="datetimeFigureOut">
              <a:rPr lang="ru-RU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D5EA486-9757-4761-8D31-ABA06932D3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ECCB82-3A27-48AA-9C64-3E28800CAE90}" type="datetimeFigureOut">
              <a:rPr lang="ru-RU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0B463F-AE23-48D2-B589-9551105970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26175F-9F19-409D-AEB9-45F587D9129C}" type="datetimeFigureOut">
              <a:rPr lang="ru-RU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3B5E9E-1B8B-437D-8324-E8332FF8B0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78665-6B21-4666-A719-18061D309448}" type="datetimeFigureOut">
              <a:rPr lang="ru-RU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D35A3-4580-4F14-A67E-5911023DB8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769A29-B0B7-467D-8934-415B8CCC904D}" type="datetimeFigureOut">
              <a:rPr lang="ru-RU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C88917-9426-473E-BFAA-2ABF6B7FCD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5C826E3-0DFF-49CC-9B0A-2AD97DD86B5B}" type="datetimeFigureOut">
              <a:rPr lang="ru-RU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246C16D-F41E-4BE5-B820-D06E2AF696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DEB0359-777B-483D-9B98-C027683A5B6F}" type="datetimeFigureOut">
              <a:rPr lang="ru-RU"/>
              <a:pPr>
                <a:defRPr/>
              </a:pPr>
              <a:t>10.01.2017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8903A96-7D21-4CC4-B87E-EF65736882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4" r:id="rId4"/>
    <p:sldLayoutId id="2147483675" r:id="rId5"/>
    <p:sldLayoutId id="2147483676" r:id="rId6"/>
    <p:sldLayoutId id="2147483670" r:id="rId7"/>
    <p:sldLayoutId id="2147483677" r:id="rId8"/>
    <p:sldLayoutId id="2147483678" r:id="rId9"/>
    <p:sldLayoutId id="2147483669" r:id="rId10"/>
    <p:sldLayoutId id="214748366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hyperlink" Target="http://images.google.ru/imgres?imgurl=http://novaya.com.ua/images/m-00000077-a-00000022.jpg&amp;imgrefurl=http://novaya.com.ua/?/articles/2007/08/21/141804-14&amp;usg=__eixeH2jiRYdWBAss2YStMD5Z0z8=&amp;h=300&amp;w=420&amp;sz=33&amp;hl=ru&amp;start=19&amp;tbnid=B_uvMWX4fguyOM:&amp;tbnh=89&amp;tbnw=125&amp;prev=/images?q=%D0%B4%D0%B5%D1%82%D0%B8&amp;gbv=2&amp;hl=ru&amp;newwindow=1&amp;sa=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ages.google.ru/imgres?imgurl=http://www.rostov.ru/home/articles/2007/05/25/163731/indigo.jpg&amp;imgrefurl=http://www.rindigo.ru/bukvy/p2_articleid/103/com_action/displaycomments&amp;usg=__y1vwJeihbDjPllPazvxBXDfH3s8=&amp;h=320&amp;w=480&amp;sz=31&amp;hl=ru&amp;start=43&amp;tbnid=fc5130MIn1HVSM:&amp;tbnh=86&amp;tbnw=129&amp;prev=/images?q=%D0%B4%D0%B5%D1%82%D0%B8&amp;start=40&amp;gbv=2&amp;ndsp=20&amp;hl=ru&amp;newwindow=1&amp;sa=N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images.google.ru/imgres?imgurl=http://naviny.by/media/2008.02_w5/shkola.jpg&amp;imgrefurl=http://naviny.by/rubrics/society/2008/02/28/ic_articles_116_155780&amp;usg=__yMC7tjC3MEr5GUzInCRCJNspKaw=&amp;h=300&amp;w=300&amp;sz=108&amp;hl=ru&amp;start=22&amp;tbnid=HLqrvgdPBx22VM:&amp;tbnh=116&amp;tbnw=116&amp;prev=/images?q=%D1%88%D0%BA%D0%BE%D0%BB%D1%8C%D0%BD%D0%B8%D0%BA%D0%B8&amp;start=20&amp;gbv=2&amp;ndsp=20&amp;hl=ru&amp;newwindow=1&amp;sa=N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images.google.ru/imgres?imgurl=http://medsblog.ru/wp-content/uploads/2008/05/be96d263-3695-4dc4-b8d9-27517a0d72f2.jpg&amp;imgrefurl=http://medsblog.ru/2008/05/15/deti-byvayut-luchshe-podgotovleny-k-shkole-esli-roditeli-chitayut-im-vslux/&amp;usg=__dEfrhU-9FsAxGpuCH-uqnnl-cc0=&amp;h=470&amp;w=500&amp;sz=59&amp;hl=ru&amp;start=277&amp;tbnid=8NLM9HZMCW1CBM:&amp;tbnh=122&amp;tbnw=130&amp;prev=/images?q=%D0%B4%D0%B5%D1%82%D0%B8&amp;start=260&amp;gbv=2&amp;ndsp=20&amp;hl=ru&amp;newwindow=1&amp;sa=N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&#1054;%20&#1083;&#1102;&#1073;&#1074;&#1080;%20&#1080;%20&#1090;&#1077;&#1088;&#1087;&#1077;&#1085;&#1080;&#1080;.%20&#1055;&#1088;&#1080;&#1090;&#1095;&#1072;%20&#1042;&#1086;&#1088;&#1086;&#1073;&#1077;&#1081;.mp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765175"/>
            <a:ext cx="8135938" cy="2951163"/>
          </a:xfrm>
        </p:spPr>
        <p:txBody>
          <a:bodyPr/>
          <a:lstStyle/>
          <a:p>
            <a:pPr marR="0" algn="ctr" eaLnBrk="1" hangingPunct="1">
              <a:lnSpc>
                <a:spcPct val="90000"/>
              </a:lnSpc>
            </a:pPr>
            <a:r>
              <a:rPr lang="ru-RU" sz="75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Тревожные дети</a:t>
            </a:r>
            <a:endParaRPr lang="ru-RU" sz="720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ctr" eaLnBrk="1" hangingPunct="1">
              <a:lnSpc>
                <a:spcPct val="90000"/>
              </a:lnSpc>
            </a:pPr>
            <a:r>
              <a:rPr lang="ru-RU" sz="72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(Как распознать и помочь тревожному ребенку)</a:t>
            </a:r>
            <a:endParaRPr lang="ru-RU" sz="720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Рисунок 3" descr="http://tbn3.google.com/images?q=tbn:B_uvMWX4fguyOM:http://novaya.com.ua/images/m-00000077-a-00000022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63" y="3857625"/>
            <a:ext cx="1976437" cy="149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Рисунок 4" descr="http://tbn3.google.com/images?q=tbn:HLqrvgdPBx22VM:http://naviny.by/media/2008.02_w5/shkola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500" y="4643438"/>
            <a:ext cx="1928813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Рисунок 5" descr="http://tbn1.google.com/images?q=tbn:fc5130MIn1HVSM:http://www.rostov.ru/home/articles/2007/05/25/163731/indigo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29125" y="3929063"/>
            <a:ext cx="2071688" cy="131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42938"/>
            <a:ext cx="8229600" cy="5364162"/>
          </a:xfrm>
        </p:spPr>
        <p:txBody>
          <a:bodyPr>
            <a:normAutofit lnSpcReduction="1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 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Помогайте ребенку преодолеть тревогу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создавайте условия, в которых ему будет менее страшно. Если ребенок боится спросить дорогу у прохожих, купить что-то в магазине, то сделайте это вместе с ним. Т.о. вы покажете, как можно решить тревожащую ситуацию.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Если в школе ребенок пропустил из-за болезни много дней, попробуйте сделать его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возвращение постепенным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например, придите вместе после уроков, узнайте домашнее задание, пусть разговаривает с одноклассниками по телефону; ограничьте время пребывания в школе - избегайте перегрузок.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  <p:pic>
        <p:nvPicPr>
          <p:cNvPr id="22530" name="Рисунок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0" y="5214938"/>
            <a:ext cx="2500313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578475"/>
          </a:xfrm>
        </p:spPr>
        <p:txBody>
          <a:bodyPr>
            <a:normAutofit fontScale="925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сложных ситуациях не стремитесь все сделать за ребенка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предложите подумать и справиться с проблемой вместе, иногда достаточно просто Вашего присутствия.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Если ребенок не говорит открыто о трудностях, но у него наблюдаются симптомы тревожности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поиграйте вместе, обыгрывая через игру с солдатиками, куклами возможные трудные ситуации, может быть ребенок сам предложит сюжет, развитие событий. Через игру можно показать возможные решения той или иной проблемы.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Заранее готовьте тревожного ребенка к жизненным переменам и важным событиям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оговаривайте то, что будет происходить.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ru-RU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ru-RU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ru-RU" dirty="0"/>
          </a:p>
        </p:txBody>
      </p:sp>
      <p:pic>
        <p:nvPicPr>
          <p:cNvPr id="23554" name="Рисунок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88" y="5286375"/>
            <a:ext cx="200025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Содержимое 1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507037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ru-RU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пытайтесь повысить работоспособность </a:t>
            </a:r>
            <a:r>
              <a:rPr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такого ребенка, описывая предстоящие трудности в черных красках. Например, подчеркивая, какая серьезная контрольная его ждет. 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Делиться своей тревогой с ребенком лучше в прошедшем времени: </a:t>
            </a:r>
            <a:r>
              <a:rPr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"Сначала я боялась того-то ..., но потом произошло то-то и мне удалось ..." 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Старайтесь в любой ситуации искать плюсы </a:t>
            </a:r>
            <a:r>
              <a:rPr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("нет худа без добра"): ошибки в контрольной - это важный опыт, ты понял, что нужно повторить, на что обратить внимание... </a:t>
            </a:r>
          </a:p>
          <a:p>
            <a:pPr eaLnBrk="1" hangingPunct="1">
              <a:buFont typeface="Wingdings 3" pitchFamily="18" charset="2"/>
              <a:buNone/>
            </a:pPr>
            <a:endParaRPr lang="ru-RU" smtClean="0"/>
          </a:p>
        </p:txBody>
      </p:sp>
      <p:pic>
        <p:nvPicPr>
          <p:cNvPr id="24578" name="Рисунок 3" descr="http://tbn0.google.com/images?q=tbn:8NLM9HZMCW1CBM:http://medsblog.ru/wp-content/uploads/2008/05/be96d263-3695-4dc4-b8d9-27517a0d72f2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5" y="4857750"/>
            <a:ext cx="27146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507037"/>
          </a:xfrm>
        </p:spPr>
        <p:txBody>
          <a:bodyPr>
            <a:normAutofit fontScale="925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Важно научить ребенка ставить перед собой небольшие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конкретные цели и достигать их.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Сравнивайте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результаты ребенка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только с его же предыдущими достижениями/неудачами.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Учите ребенка (и учитесь сами) расслабляться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(дыхательные упражнения, мысли о хорошем, счет и т.д.) и адекватно выражать негативные эмоции.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Помочь ребенку преодолеть чувство тревоги можно с помощью объятий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поцелуев, поглаживания по голове, т.е. телесного контакта. Это важно не только для малыша, но и для школьника.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У оптимистичных родителей - оптимистичные дети, а оптимизм - защита от тревожности.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Содержимое 1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006975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ru-RU" sz="4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“Самые счастливые дети бывают у счастливых родителей”</a:t>
            </a:r>
          </a:p>
          <a:p>
            <a:pPr algn="ctr" eaLnBrk="1" hangingPunct="1">
              <a:buFont typeface="Wingdings 3" pitchFamily="18" charset="2"/>
              <a:buNone/>
            </a:pPr>
            <a:r>
              <a:rPr lang="ru-RU" sz="4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 А. С. Макаренко</a:t>
            </a:r>
            <a:endParaRPr lang="ru-RU" sz="440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3" pitchFamily="18" charset="2"/>
              <a:buNone/>
            </a:pPr>
            <a:endParaRPr lang="ru-RU" sz="280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ru-RU" smtClean="0"/>
          </a:p>
        </p:txBody>
      </p:sp>
      <p:pic>
        <p:nvPicPr>
          <p:cNvPr id="26626" name="Рисунок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50" y="3286125"/>
            <a:ext cx="2214563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 3" pitchFamily="18" charset="2"/>
              <a:buNone/>
            </a:pPr>
            <a:r>
              <a:rPr lang="ru-RU" smtClean="0"/>
              <a:t>   </a:t>
            </a:r>
            <a:r>
              <a:rPr lang="ru-RU" b="1" smtClean="0"/>
              <a:t>это состояние человека, которое характеризуется повышенной склонностью к переживаниям, опасениям и беспокойству, имеющему отрицательную эмоциональную окраску.</a:t>
            </a:r>
            <a:r>
              <a:rPr lang="ru-RU" smtClean="0"/>
              <a:t> </a:t>
            </a:r>
            <a:endParaRPr lang="ru-RU" sz="360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Тревожность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9" name="Picture 3" descr="C:\Documents and Settings\Юрий\Мои документы\Мои рисунки\searching_1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5" y="3786188"/>
            <a:ext cx="3571875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ru-RU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ru-RU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ru-RU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тревожность,                                   ситуативная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как качество                             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(связана с конкретной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личности                                            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ситуацией)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(перенимается от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родителей: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пессимисты,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меланхолики)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Тревожность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2428875" y="1500188"/>
            <a:ext cx="800100" cy="785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857750" y="1571625"/>
            <a:ext cx="1071563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5" name="Picture 3" descr="C:\Documents and Settings\Юрий\Мои документы\Мои рисунки\girl_book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50" y="4500563"/>
            <a:ext cx="185737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ru-RU" smtClean="0">
              <a:effectLst/>
            </a:endParaRPr>
          </a:p>
        </p:txBody>
      </p:sp>
      <p:pic>
        <p:nvPicPr>
          <p:cNvPr id="16386" name="Содержимое 9"/>
          <p:cNvPicPr>
            <a:picLocks noGrp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76375" y="981075"/>
            <a:ext cx="6340475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 eaLnBrk="1" hangingPunct="1">
              <a:buFont typeface="Wingdings 3" pitchFamily="18" charset="2"/>
              <a:buNone/>
            </a:pPr>
            <a:r>
              <a:rPr lang="ru-RU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Проблемы семейных</a:t>
            </a:r>
          </a:p>
          <a:p>
            <a:pPr marL="623888" indent="-514350" eaLnBrk="1" hangingPunct="1">
              <a:buFont typeface="Wingdings 3" pitchFamily="18" charset="2"/>
              <a:buNone/>
            </a:pPr>
            <a:r>
              <a:rPr lang="ru-RU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взаимоотношений                          </a:t>
            </a:r>
            <a:r>
              <a:rPr lang="ru-RU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Неблагополучный                          </a:t>
            </a:r>
          </a:p>
          <a:p>
            <a:pPr marL="623888" indent="-514350" eaLnBrk="1" hangingPunct="1">
              <a:buFont typeface="Wingdings 3" pitchFamily="18" charset="2"/>
              <a:buNone/>
            </a:pPr>
            <a:r>
              <a:rPr lang="ru-RU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социальный статус</a:t>
            </a:r>
          </a:p>
          <a:p>
            <a:pPr marL="623888" indent="-514350" eaLnBrk="1" hangingPunct="1">
              <a:buFont typeface="Wingdings 3" pitchFamily="18" charset="2"/>
              <a:buNone/>
            </a:pPr>
            <a:endParaRPr lang="ru-RU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3888" indent="-514350" eaLnBrk="1" hangingPunct="1">
              <a:buFont typeface="Wingdings 3" pitchFamily="18" charset="2"/>
              <a:buNone/>
            </a:pPr>
            <a:endParaRPr lang="ru-RU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3888" indent="-514350" eaLnBrk="1" hangingPunct="1">
              <a:buFont typeface="Wingdings 3" pitchFamily="18" charset="2"/>
              <a:buNone/>
            </a:pPr>
            <a:endParaRPr lang="ru-RU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3888" indent="-514350" eaLnBrk="1" hangingPunct="1">
              <a:buFont typeface="Wingdings 3" pitchFamily="18" charset="2"/>
              <a:buNone/>
            </a:pPr>
            <a:r>
              <a:rPr lang="ru-RU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Низкая                                  </a:t>
            </a:r>
            <a:r>
              <a:rPr lang="ru-RU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Неуспешность  в обучении</a:t>
            </a:r>
          </a:p>
          <a:p>
            <a:pPr marL="623888" indent="-514350" eaLnBrk="1" hangingPunct="1">
              <a:buFont typeface="Wingdings 3" pitchFamily="18" charset="2"/>
              <a:buNone/>
            </a:pPr>
            <a:r>
              <a:rPr lang="ru-RU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мотивация                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Причины тревожности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Выгнутая вниз стрелка 4"/>
          <p:cNvSpPr/>
          <p:nvPr/>
        </p:nvSpPr>
        <p:spPr>
          <a:xfrm>
            <a:off x="2357438" y="4643438"/>
            <a:ext cx="1930400" cy="73183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низ стрелка 5"/>
          <p:cNvSpPr/>
          <p:nvPr/>
        </p:nvSpPr>
        <p:spPr>
          <a:xfrm rot="16200000">
            <a:off x="6683376" y="3333750"/>
            <a:ext cx="1408112" cy="73183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Выгнутая вправо стрелка 6"/>
          <p:cNvSpPr/>
          <p:nvPr/>
        </p:nvSpPr>
        <p:spPr>
          <a:xfrm rot="5400000">
            <a:off x="4264819" y="1764506"/>
            <a:ext cx="730250" cy="154463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Выгнутая влево стрелка 7"/>
          <p:cNvSpPr/>
          <p:nvPr/>
        </p:nvSpPr>
        <p:spPr>
          <a:xfrm>
            <a:off x="1143000" y="2643188"/>
            <a:ext cx="785813" cy="157162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pic>
        <p:nvPicPr>
          <p:cNvPr id="17415" name="Picture 3" descr="C:\Documents and Settings\Юрий\Мои документы\Мои рисунки\21_3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25" y="5143500"/>
            <a:ext cx="1928813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1"/>
          <p:cNvSpPr>
            <a:spLocks noGrp="1"/>
          </p:cNvSpPr>
          <p:nvPr>
            <p:ph idx="1"/>
          </p:nvPr>
        </p:nvSpPr>
        <p:spPr>
          <a:xfrm>
            <a:off x="539750" y="1125538"/>
            <a:ext cx="8229600" cy="5006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300" b="1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ctr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300" b="1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800" b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1. Невротики. </a:t>
            </a:r>
            <a:r>
              <a:rPr lang="ru-RU" sz="28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800" b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2. Расторможенные.</a:t>
            </a:r>
          </a:p>
          <a:p>
            <a:pPr algn="ctr" eaLnBrk="1" hangingPunct="1">
              <a:lnSpc>
                <a:spcPct val="90000"/>
              </a:lnSpc>
              <a:buFont typeface="Wingdings 3" pitchFamily="18" charset="2"/>
              <a:buNone/>
            </a:pPr>
            <a:endParaRPr lang="ru-RU" sz="2800" b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800" b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3. Застенчивые.</a:t>
            </a:r>
            <a:r>
              <a:rPr lang="ru-RU" sz="28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800" b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4. Замкнутые.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Типы тревожных детей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63" y="714375"/>
            <a:ext cx="8229600" cy="5221288"/>
          </a:xfrm>
        </p:spPr>
        <p:txBody>
          <a:bodyPr>
            <a:normAutofit fontScale="25000" lnSpcReduction="20000"/>
          </a:bodyPr>
          <a:lstStyle/>
          <a:p>
            <a:pPr marL="365760" indent="-256032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ru-RU" sz="8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После нескольких недель болезни ребенок не хочет идти в школу.</a:t>
            </a:r>
          </a:p>
          <a:p>
            <a:pPr marL="365760" indent="-256032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ru-RU" sz="8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 Ребенок по несколько раз перечитывает одни и те же книги, смотрит одни и те же фильмы, мультфильмы, отказываясь от всего нового. </a:t>
            </a:r>
          </a:p>
          <a:p>
            <a:pPr marL="365760" indent="-256032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ru-RU" sz="8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 Ребенок стремится поддерживать идеальный порядок, например, с маниакальным упорством раскладывает ручки в пенале в определенной последовательности.</a:t>
            </a:r>
          </a:p>
          <a:p>
            <a:pPr marL="365760" indent="-256032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ru-RU" sz="8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 Если ребенок легко возбудимый и эмоциональный, он может "заразиться" тревожностью от близких.</a:t>
            </a:r>
          </a:p>
          <a:p>
            <a:pPr marL="365760" indent="-256032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ru-RU" sz="8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 Ребенок сильно нервничает во время контрольных, на уроках постоянно переспрашивает, требует подробного объяснения.</a:t>
            </a:r>
          </a:p>
          <a:p>
            <a:pPr marL="365760" indent="-256032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ru-RU" sz="8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 Быстро устает, утомляется, тяжело переключается на другую деятельность. </a:t>
            </a:r>
          </a:p>
          <a:p>
            <a:pPr marL="365760" indent="-256032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ru-RU" sz="8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 Если не удается сразу выполнить задание, отказывается от его дальнейшего выполнения. </a:t>
            </a:r>
          </a:p>
          <a:p>
            <a:pPr marL="365760" indent="-256032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ru-RU" sz="8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 Склонен винить себя во всех неприятностях, случающихся</a:t>
            </a:r>
          </a:p>
          <a:p>
            <a:pPr marL="365760" indent="-256032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ru-RU" sz="8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с близкими.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51115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Характерные черты тревожных детей </a:t>
            </a:r>
            <a:endParaRPr lang="ru-RU" dirty="0"/>
          </a:p>
        </p:txBody>
      </p:sp>
      <p:pic>
        <p:nvPicPr>
          <p:cNvPr id="19459" name="Рисунок 3" descr="01_05_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25" y="5072063"/>
            <a:ext cx="171450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5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 Не может долго работать не уставая.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5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 Ему трудно сосредоточиться на чем-то.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5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Любое задание вызывает излишнее беспокойство.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5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Во время выполнения заданий очень напряжен, скован.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5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 Смущается чаще других.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5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 Часто говорит о возможных неприятностях.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5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 Как правило, краснеет в незнакомой обстановке.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5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8. Жалуется, что снятся страшные сны.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5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9. Руки обычно холодные и влажные.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5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10. Нередко бывает расстройство стула.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5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11. Сильно потеет, когда волнуется.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5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12. Не обладает хорошим аппетитом.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5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13. Спит беспокойно, засыпает с трудом.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5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14. Пуглив, многое вызывает у него страх.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5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15. Обычно беспокоен, легко расстраивается.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5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16. Часто не может сдержать слезы.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5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17. Плохо переносит ожидание.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5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18. Не любит браться за новое дело.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5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19. Не уверен в себе, в своих силах.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5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20. Боится сталкиваться с трудностями.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1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Высокая тревожность - 15-20 баллов.        .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1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Средняя - 7-14 баллов.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sz="1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Низкая - 1-6 баллов.   </a:t>
            </a:r>
            <a:r>
              <a:rPr lang="ru-RU" sz="1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5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  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ru-RU" sz="1500" b="1" smtClean="0"/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ru-RU" sz="1500" smtClean="0"/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ru-RU" sz="150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Анкета выявления тревожности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Содержимое 1"/>
          <p:cNvSpPr>
            <a:spLocks noGrp="1"/>
          </p:cNvSpPr>
          <p:nvPr>
            <p:ph idx="1"/>
          </p:nvPr>
        </p:nvSpPr>
        <p:spPr>
          <a:xfrm>
            <a:off x="457200" y="642938"/>
            <a:ext cx="8229600" cy="53641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300" smtClean="0">
                <a:solidFill>
                  <a:srgbClr val="C00000"/>
                </a:solidFill>
              </a:rPr>
              <a:t> 	</a:t>
            </a:r>
            <a:r>
              <a:rPr lang="ru-RU" sz="23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Необходимо понять и принять тревогу ребенка </a:t>
            </a:r>
            <a:r>
              <a:rPr lang="ru-RU" sz="2300" smtClean="0">
                <a:latin typeface="Times New Roman" pitchFamily="18" charset="0"/>
                <a:cs typeface="Times New Roman" pitchFamily="18" charset="0"/>
              </a:rPr>
              <a:t>- он имеет на нее полное право.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30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3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Интересуйтесь его жизнью, мыслями, чувствами, страхами. 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3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Научите его говорить об этом, вместе обсуждайте ситуации из школьной жизни, вместе ищите выход. 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3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Учите делать полезный вывод из пережитых неприятных ситуаций - приобретается опыт, есть возможность избежать еще больших неприятностей и т.д.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3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Ребенок должен быть уверен, что всегда может обратиться к Вам за помощью и советом. Даже если детские проблемы не кажутся Вам серьезными, признавайте его право на переживания, обязательно посочувствуйте ("Да, это неприятно, обидно…"). И только после выражения понимания и сочувствия помогите найти решение выход, увидеть положительные стороны. 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ru-RU" sz="230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0006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 помочь ребенку преодолеть тревожность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1507" name="Рисунок 3" descr="d0y3p1_co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0" y="5286375"/>
            <a:ext cx="2143125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172</TotalTime>
  <Words>683</Words>
  <Application>Microsoft Office PowerPoint</Application>
  <PresentationFormat>Экран (4:3)</PresentationFormat>
  <Paragraphs>82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14</vt:i4>
      </vt:variant>
    </vt:vector>
  </HeadingPairs>
  <TitlesOfParts>
    <vt:vector size="29" baseType="lpstr">
      <vt:lpstr>Arial</vt:lpstr>
      <vt:lpstr>Lucida Sans Unicode</vt:lpstr>
      <vt:lpstr>Wingdings 3</vt:lpstr>
      <vt:lpstr>Verdana</vt:lpstr>
      <vt:lpstr>Wingdings 2</vt:lpstr>
      <vt:lpstr>Calibri</vt:lpstr>
      <vt:lpstr>Times New Roman</vt:lpstr>
      <vt:lpstr>Открытая</vt:lpstr>
      <vt:lpstr>Открытая</vt:lpstr>
      <vt:lpstr>Открытая</vt:lpstr>
      <vt:lpstr>Открытая</vt:lpstr>
      <vt:lpstr>Открытая</vt:lpstr>
      <vt:lpstr>Открытая</vt:lpstr>
      <vt:lpstr>Открытая</vt:lpstr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 </dc:title>
  <dc:creator>Сушников</dc:creator>
  <cp:lastModifiedBy>1</cp:lastModifiedBy>
  <cp:revision>42</cp:revision>
  <dcterms:created xsi:type="dcterms:W3CDTF">2009-12-05T14:09:13Z</dcterms:created>
  <dcterms:modified xsi:type="dcterms:W3CDTF">2017-01-10T08:25:36Z</dcterms:modified>
</cp:coreProperties>
</file>